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73" r:id="rId3"/>
    <p:sldId id="277" r:id="rId4"/>
    <p:sldId id="270" r:id="rId5"/>
    <p:sldId id="272" r:id="rId6"/>
    <p:sldId id="274" r:id="rId7"/>
    <p:sldId id="276" r:id="rId8"/>
    <p:sldId id="258" r:id="rId9"/>
    <p:sldId id="259" r:id="rId10"/>
    <p:sldId id="260" r:id="rId11"/>
    <p:sldId id="279" r:id="rId12"/>
    <p:sldId id="278" r:id="rId13"/>
    <p:sldId id="282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9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43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938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84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842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99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01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32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34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26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31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12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97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36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4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24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7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108719" y="2146041"/>
            <a:ext cx="7968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 smtClean="0">
                <a:latin typeface="Stencil Std" panose="04020904080802020404" pitchFamily="82" charset="0"/>
              </a:rPr>
              <a:t>CATALOGO DE VIVIENDA</a:t>
            </a:r>
            <a:endParaRPr lang="es-NI" sz="5400" dirty="0">
              <a:latin typeface="Stencil Std" panose="04020904080802020404" pitchFamily="8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338734" y="4599991"/>
            <a:ext cx="3769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>
                <a:latin typeface="Stencil Std" panose="04020904080802020404" pitchFamily="82" charset="0"/>
              </a:rPr>
              <a:t>INVUR</a:t>
            </a:r>
            <a:endParaRPr lang="es-NI" sz="6000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88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9" t="2347" r="2098" b="5266"/>
          <a:stretch/>
        </p:blipFill>
        <p:spPr>
          <a:xfrm>
            <a:off x="4077729" y="790832"/>
            <a:ext cx="3393989" cy="2125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59" t="1165" r="2642" b="2750"/>
          <a:stretch/>
        </p:blipFill>
        <p:spPr>
          <a:xfrm>
            <a:off x="8056605" y="1103871"/>
            <a:ext cx="3492844" cy="407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828" t="1682" r="2362" b="4811"/>
          <a:stretch/>
        </p:blipFill>
        <p:spPr>
          <a:xfrm>
            <a:off x="4168346" y="3566984"/>
            <a:ext cx="3385752" cy="22983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4551" y="1054444"/>
            <a:ext cx="30119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400" b="1" dirty="0">
                <a:latin typeface="Stencil Std" panose="04020904080802020404" pitchFamily="82" charset="0"/>
              </a:rPr>
              <a:t>Área: </a:t>
            </a:r>
            <a:r>
              <a:rPr lang="es-NI" sz="1400" b="1" dirty="0" smtClean="0">
                <a:latin typeface="Stencil Std" panose="04020904080802020404" pitchFamily="82" charset="0"/>
              </a:rPr>
              <a:t>48m2</a:t>
            </a:r>
          </a:p>
          <a:p>
            <a:endParaRPr lang="es-NI" sz="1400" b="1" dirty="0">
              <a:latin typeface="Stencil Std" panose="04020904080802020404" pitchFamily="82" charset="0"/>
            </a:endParaRPr>
          </a:p>
          <a:p>
            <a:r>
              <a:rPr lang="es-NI" sz="1200" b="1" dirty="0">
                <a:latin typeface="Courier New,Bold"/>
              </a:rPr>
              <a:t>Ambientes en la vivienda:</a:t>
            </a:r>
          </a:p>
          <a:p>
            <a:r>
              <a:rPr lang="es-NI" sz="1200" dirty="0">
                <a:latin typeface="Courier New,Bold"/>
              </a:rPr>
              <a:t>Porche</a:t>
            </a:r>
          </a:p>
          <a:p>
            <a:r>
              <a:rPr lang="es-NI" sz="1200" dirty="0">
                <a:latin typeface="Courier New,Bold"/>
              </a:rPr>
              <a:t>Sala</a:t>
            </a:r>
          </a:p>
          <a:p>
            <a:r>
              <a:rPr lang="es-NI" sz="1200" dirty="0">
                <a:latin typeface="Courier New,Bold"/>
              </a:rPr>
              <a:t>Comedor</a:t>
            </a:r>
          </a:p>
          <a:p>
            <a:r>
              <a:rPr lang="es-NI" sz="1200" dirty="0">
                <a:latin typeface="Courier New,Bold"/>
              </a:rPr>
              <a:t>Cocina</a:t>
            </a:r>
          </a:p>
          <a:p>
            <a:r>
              <a:rPr lang="es-NI" sz="1200" dirty="0">
                <a:latin typeface="Courier New,Bold"/>
              </a:rPr>
              <a:t>Mueble </a:t>
            </a:r>
            <a:r>
              <a:rPr lang="es-NI" sz="1200" dirty="0" err="1">
                <a:latin typeface="Courier New,Bold"/>
              </a:rPr>
              <a:t>pantry</a:t>
            </a:r>
            <a:r>
              <a:rPr lang="es-NI" sz="1200" dirty="0">
                <a:latin typeface="Courier New,Bold"/>
              </a:rPr>
              <a:t> concreto</a:t>
            </a:r>
          </a:p>
          <a:p>
            <a:r>
              <a:rPr lang="es-NI" sz="1200" dirty="0">
                <a:latin typeface="Courier New,Bold"/>
              </a:rPr>
              <a:t>Dos dormitorios.</a:t>
            </a:r>
          </a:p>
          <a:p>
            <a:r>
              <a:rPr lang="es-NI" sz="1200" dirty="0">
                <a:latin typeface="Courier New,Bold"/>
              </a:rPr>
              <a:t>Baño (inodoro, lavamanos, ducha)</a:t>
            </a:r>
          </a:p>
          <a:p>
            <a:r>
              <a:rPr lang="es-NI" sz="1200" dirty="0">
                <a:latin typeface="Courier New,Bold"/>
              </a:rPr>
              <a:t>Lavandero</a:t>
            </a:r>
            <a:r>
              <a:rPr lang="es-NI" sz="1200" dirty="0" smtClean="0">
                <a:latin typeface="Courier New,Bold"/>
              </a:rPr>
              <a:t>.</a:t>
            </a:r>
          </a:p>
          <a:p>
            <a:endParaRPr lang="es-NI" sz="1200" dirty="0">
              <a:latin typeface="Courier New,Bold"/>
            </a:endParaRPr>
          </a:p>
          <a:p>
            <a:r>
              <a:rPr lang="es-NI" sz="1200" b="1" dirty="0">
                <a:latin typeface="Courier New,Bold"/>
              </a:rPr>
              <a:t>Acabados:</a:t>
            </a:r>
          </a:p>
          <a:p>
            <a:r>
              <a:rPr lang="es-NI" sz="1200" dirty="0">
                <a:latin typeface="Courier New,Bold"/>
              </a:rPr>
              <a:t>Estuco en fachada.</a:t>
            </a:r>
          </a:p>
          <a:p>
            <a:r>
              <a:rPr lang="es-NI" sz="1200" dirty="0">
                <a:latin typeface="Courier New,Bold"/>
              </a:rPr>
              <a:t>Azulejos en baño.</a:t>
            </a:r>
          </a:p>
          <a:p>
            <a:r>
              <a:rPr lang="es-NI" sz="1200" dirty="0">
                <a:latin typeface="Courier New,Bold"/>
              </a:rPr>
              <a:t>Piso concreto fino integral,</a:t>
            </a:r>
          </a:p>
          <a:p>
            <a:r>
              <a:rPr lang="es-NI" sz="1200" dirty="0">
                <a:latin typeface="Courier New,Bold"/>
              </a:rPr>
              <a:t>con color y rallado.</a:t>
            </a:r>
          </a:p>
          <a:p>
            <a:r>
              <a:rPr lang="es-NI" sz="1200" dirty="0">
                <a:latin typeface="Courier New,Bold"/>
              </a:rPr>
              <a:t>Puertas exteriores metálicas</a:t>
            </a:r>
          </a:p>
          <a:p>
            <a:r>
              <a:rPr lang="es-NI" sz="1200" dirty="0">
                <a:latin typeface="Courier New,Bold"/>
              </a:rPr>
              <a:t>Ventanas de aluminio y vidrio.</a:t>
            </a:r>
          </a:p>
          <a:p>
            <a:r>
              <a:rPr lang="es-NI" sz="1200" dirty="0">
                <a:latin typeface="Courier New,Bold"/>
              </a:rPr>
              <a:t>Paredes sisadas en ambas caras.</a:t>
            </a:r>
          </a:p>
          <a:p>
            <a:r>
              <a:rPr lang="es-NI" sz="1200" dirty="0">
                <a:latin typeface="Courier New,Bold"/>
              </a:rPr>
              <a:t>Pintura.</a:t>
            </a:r>
            <a:endParaRPr lang="es-NI" dirty="0">
              <a:latin typeface="Courier New,Bold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16573" y="157660"/>
            <a:ext cx="3289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NI" sz="1400" b="1" dirty="0" smtClean="0">
                <a:latin typeface="Stencil Std" panose="04020904080802020404" pitchFamily="82" charset="0"/>
              </a:rPr>
              <a:t> </a:t>
            </a:r>
            <a:r>
              <a:rPr lang="es-NI" sz="1400" b="1" dirty="0">
                <a:latin typeface="Stencil Std" panose="04020904080802020404" pitchFamily="82" charset="0"/>
              </a:rPr>
              <a:t>MODELO DE VIVIENDA (Urbana</a:t>
            </a:r>
            <a:r>
              <a:rPr lang="es-NI" sz="1400" b="1" dirty="0" smtClean="0">
                <a:latin typeface="Stencil Std" panose="04020904080802020404" pitchFamily="82" charset="0"/>
              </a:rPr>
              <a:t>)</a:t>
            </a:r>
          </a:p>
          <a:p>
            <a:pPr algn="ctr"/>
            <a:r>
              <a:rPr lang="es-NI" sz="1400" b="1" dirty="0" smtClean="0">
                <a:latin typeface="Stencil Std" panose="04020904080802020404" pitchFamily="82" charset="0"/>
              </a:rPr>
              <a:t>Mampostería reforzada </a:t>
            </a:r>
            <a:endParaRPr lang="es-NI" sz="1400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96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4" t="2288" r="2662" b="4018"/>
          <a:stretch/>
        </p:blipFill>
        <p:spPr>
          <a:xfrm>
            <a:off x="4118919" y="1112108"/>
            <a:ext cx="3534032" cy="22489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791" t="1647" r="2718" b="2745"/>
          <a:stretch/>
        </p:blipFill>
        <p:spPr>
          <a:xfrm>
            <a:off x="8122508" y="1351005"/>
            <a:ext cx="3393989" cy="466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550" t="2105" r="2661" b="5587"/>
          <a:stretch/>
        </p:blipFill>
        <p:spPr>
          <a:xfrm>
            <a:off x="4102443" y="3682313"/>
            <a:ext cx="3550508" cy="243840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91160" y="434117"/>
            <a:ext cx="271024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200" b="1" dirty="0">
                <a:latin typeface="Stencil Std" panose="04020904080802020404" pitchFamily="82" charset="0"/>
              </a:rPr>
              <a:t>Área: </a:t>
            </a:r>
            <a:r>
              <a:rPr lang="es-NI" sz="1200" b="1" dirty="0" smtClean="0">
                <a:latin typeface="Stencil Std" panose="04020904080802020404" pitchFamily="82" charset="0"/>
              </a:rPr>
              <a:t>48m2</a:t>
            </a:r>
          </a:p>
          <a:p>
            <a:endParaRPr lang="es-NI" sz="1200" b="1" dirty="0">
              <a:latin typeface="Stencil Std" panose="04020904080802020404" pitchFamily="82" charset="0"/>
            </a:endParaRPr>
          </a:p>
          <a:p>
            <a:r>
              <a:rPr lang="es-NI" sz="1400" b="1" dirty="0">
                <a:latin typeface="Courier New,Bold"/>
              </a:rPr>
              <a:t>Ambientes en la vivienda</a:t>
            </a:r>
            <a:r>
              <a:rPr lang="es-NI" sz="1400" b="1" dirty="0" smtClean="0">
                <a:latin typeface="Courier New,Bold"/>
              </a:rPr>
              <a:t>:</a:t>
            </a:r>
            <a:endParaRPr lang="es-NI" sz="1400" b="1" dirty="0">
              <a:latin typeface="Courier New,Bold"/>
            </a:endParaRPr>
          </a:p>
          <a:p>
            <a:r>
              <a:rPr lang="es-NI" sz="1400" dirty="0">
                <a:latin typeface="Courier New,Bold"/>
              </a:rPr>
              <a:t>Porche</a:t>
            </a:r>
          </a:p>
          <a:p>
            <a:r>
              <a:rPr lang="es-NI" sz="1400" dirty="0">
                <a:latin typeface="Courier New,Bold"/>
              </a:rPr>
              <a:t>Sala</a:t>
            </a:r>
          </a:p>
          <a:p>
            <a:r>
              <a:rPr lang="es-NI" sz="1400" dirty="0">
                <a:latin typeface="Courier New,Bold"/>
              </a:rPr>
              <a:t>Comedor</a:t>
            </a:r>
          </a:p>
          <a:p>
            <a:r>
              <a:rPr lang="es-NI" sz="1400" dirty="0">
                <a:latin typeface="Courier New,Bold"/>
              </a:rPr>
              <a:t>Cocina</a:t>
            </a:r>
          </a:p>
          <a:p>
            <a:r>
              <a:rPr lang="es-NI" sz="1400" dirty="0">
                <a:latin typeface="Courier New,Bold"/>
              </a:rPr>
              <a:t>Mueble </a:t>
            </a:r>
            <a:r>
              <a:rPr lang="es-NI" sz="1400" dirty="0" err="1">
                <a:latin typeface="Courier New,Bold"/>
              </a:rPr>
              <a:t>pantry</a:t>
            </a:r>
            <a:r>
              <a:rPr lang="es-NI" sz="1400" dirty="0">
                <a:latin typeface="Courier New,Bold"/>
              </a:rPr>
              <a:t> concreto</a:t>
            </a:r>
          </a:p>
          <a:p>
            <a:r>
              <a:rPr lang="es-NI" sz="1400" dirty="0">
                <a:latin typeface="Courier New,Bold"/>
              </a:rPr>
              <a:t>Dos dormitorios.</a:t>
            </a:r>
          </a:p>
          <a:p>
            <a:r>
              <a:rPr lang="es-NI" sz="1400" dirty="0">
                <a:latin typeface="Courier New,Bold"/>
              </a:rPr>
              <a:t>Baño (inodoro, lavamanos, ducha)</a:t>
            </a:r>
          </a:p>
          <a:p>
            <a:r>
              <a:rPr lang="es-NI" sz="1400" dirty="0">
                <a:latin typeface="Courier New,Bold"/>
              </a:rPr>
              <a:t>Lavandero</a:t>
            </a:r>
            <a:r>
              <a:rPr lang="es-NI" sz="1400" dirty="0" smtClean="0">
                <a:latin typeface="Courier New,Bold"/>
              </a:rPr>
              <a:t>.</a:t>
            </a:r>
          </a:p>
          <a:p>
            <a:endParaRPr lang="es-NI" sz="1400" dirty="0">
              <a:latin typeface="Courier New,Bold"/>
            </a:endParaRPr>
          </a:p>
          <a:p>
            <a:r>
              <a:rPr lang="es-NI" sz="1400" b="1" dirty="0">
                <a:latin typeface="Courier New,Bold"/>
              </a:rPr>
              <a:t>Acabados:</a:t>
            </a:r>
          </a:p>
          <a:p>
            <a:r>
              <a:rPr lang="es-NI" sz="1400" dirty="0" err="1">
                <a:latin typeface="Courier New,Bold"/>
              </a:rPr>
              <a:t>Fachaleta</a:t>
            </a:r>
            <a:r>
              <a:rPr lang="es-NI" sz="1400" dirty="0">
                <a:latin typeface="Courier New,Bold"/>
              </a:rPr>
              <a:t> de ladrillo cuarterón.</a:t>
            </a:r>
          </a:p>
          <a:p>
            <a:r>
              <a:rPr lang="es-NI" sz="1400" dirty="0">
                <a:latin typeface="Courier New,Bold"/>
              </a:rPr>
              <a:t>Fascia de </a:t>
            </a:r>
            <a:r>
              <a:rPr lang="es-NI" sz="1400" dirty="0" err="1">
                <a:latin typeface="Courier New,Bold"/>
              </a:rPr>
              <a:t>plycem</a:t>
            </a:r>
            <a:r>
              <a:rPr lang="es-NI" sz="1400" dirty="0">
                <a:latin typeface="Courier New,Bold"/>
              </a:rPr>
              <a:t> en porche y</a:t>
            </a:r>
          </a:p>
          <a:p>
            <a:r>
              <a:rPr lang="es-NI" sz="1400" dirty="0">
                <a:latin typeface="Courier New,Bold"/>
              </a:rPr>
              <a:t>aleros.</a:t>
            </a:r>
          </a:p>
          <a:p>
            <a:r>
              <a:rPr lang="es-NI" sz="1400" dirty="0">
                <a:latin typeface="Courier New,Bold"/>
              </a:rPr>
              <a:t>Azulejos en baño.</a:t>
            </a:r>
          </a:p>
          <a:p>
            <a:r>
              <a:rPr lang="es-NI" sz="1400" dirty="0">
                <a:latin typeface="Courier New,Bold"/>
              </a:rPr>
              <a:t>Piso concreto fino integral,</a:t>
            </a:r>
          </a:p>
          <a:p>
            <a:r>
              <a:rPr lang="es-NI" sz="1400" dirty="0">
                <a:latin typeface="Courier New,Bold"/>
              </a:rPr>
              <a:t>con color y rallado.</a:t>
            </a:r>
          </a:p>
          <a:p>
            <a:r>
              <a:rPr lang="es-NI" sz="1400" dirty="0">
                <a:latin typeface="Courier New,Bold"/>
              </a:rPr>
              <a:t>Puertas exteriores metálicas</a:t>
            </a:r>
          </a:p>
          <a:p>
            <a:r>
              <a:rPr lang="es-NI" sz="1400" dirty="0">
                <a:latin typeface="Courier New,Bold"/>
              </a:rPr>
              <a:t>Ventanas de aluminio y vidrio.</a:t>
            </a:r>
          </a:p>
          <a:p>
            <a:r>
              <a:rPr lang="es-NI" sz="1400" dirty="0">
                <a:latin typeface="Courier New,Bold"/>
              </a:rPr>
              <a:t>Paredes sisadas en ambas caras.</a:t>
            </a:r>
          </a:p>
          <a:p>
            <a:r>
              <a:rPr lang="es-NI" sz="1400" dirty="0">
                <a:latin typeface="Courier New,Bold"/>
              </a:rPr>
              <a:t>Pintura.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760238" y="351306"/>
            <a:ext cx="75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 smtClean="0">
                <a:latin typeface="Stencil Std" panose="04020904080802020404" pitchFamily="82" charset="0"/>
              </a:rPr>
              <a:t> </a:t>
            </a:r>
            <a:r>
              <a:rPr lang="es-NI" b="1" dirty="0">
                <a:latin typeface="Stencil Std" panose="04020904080802020404" pitchFamily="82" charset="0"/>
              </a:rPr>
              <a:t>MODELO DE VIVIENDA </a:t>
            </a:r>
            <a:endParaRPr lang="es-NI" b="1" dirty="0" smtClean="0">
              <a:latin typeface="Stencil Std" panose="04020904080802020404" pitchFamily="82" charset="0"/>
            </a:endParaRPr>
          </a:p>
          <a:p>
            <a:pPr algn="ctr"/>
            <a:r>
              <a:rPr lang="es-NI" b="1" dirty="0" smtClean="0">
                <a:latin typeface="Stencil Std" panose="04020904080802020404" pitchFamily="82" charset="0"/>
              </a:rPr>
              <a:t>(</a:t>
            </a:r>
            <a:r>
              <a:rPr lang="es-NI" b="1" dirty="0">
                <a:latin typeface="Stencil Std" panose="04020904080802020404" pitchFamily="82" charset="0"/>
              </a:rPr>
              <a:t>Norte</a:t>
            </a:r>
            <a:r>
              <a:rPr lang="es-NI" b="1" dirty="0" smtClean="0">
                <a:latin typeface="Stencil Std" panose="04020904080802020404" pitchFamily="82" charset="0"/>
              </a:rPr>
              <a:t>) Mampostería reforzada</a:t>
            </a:r>
            <a:endParaRPr lang="es-NI" b="1" dirty="0" smtClean="0">
              <a:latin typeface="Stencil Std" panose="04020904080802020404" pitchFamily="82" charset="0"/>
            </a:endParaRPr>
          </a:p>
          <a:p>
            <a:pPr algn="ctr"/>
            <a:endParaRPr lang="es-NI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35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1" y="771546"/>
            <a:ext cx="3395766" cy="5072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977" y="1705232"/>
            <a:ext cx="6606632" cy="48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433665" y="45720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Stencil Std" panose="04020904080802020404" pitchFamily="82" charset="0"/>
              </a:rPr>
              <a:t>MODELO DE VIVIENDA CARIBE</a:t>
            </a:r>
          </a:p>
          <a:p>
            <a:pPr algn="ctr"/>
            <a:r>
              <a:rPr lang="es-MX" dirty="0" smtClean="0">
                <a:latin typeface="Stencil Std" panose="04020904080802020404" pitchFamily="82" charset="0"/>
              </a:rPr>
              <a:t> </a:t>
            </a:r>
            <a:r>
              <a:rPr lang="es-MX" dirty="0" smtClean="0">
                <a:latin typeface="Stencil Std" panose="04020904080802020404" pitchFamily="82" charset="0"/>
              </a:rPr>
              <a:t>MAMPOSTERÍA REFORZADA</a:t>
            </a:r>
            <a:endParaRPr lang="es-NI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45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 smtClean="0">
                <a:latin typeface="Stencil Std" panose="04020904080802020404" pitchFamily="82" charset="0"/>
              </a:rPr>
              <a:t>CONSTRUCCION CON SISTEMAS ALTERNATIVOS</a:t>
            </a:r>
            <a:endParaRPr lang="es-NI" sz="3600" dirty="0">
              <a:latin typeface="Stencil Std" panose="04020904080802020404" pitchFamily="82" charset="0"/>
            </a:endParaRPr>
          </a:p>
        </p:txBody>
      </p:sp>
      <p:pic>
        <p:nvPicPr>
          <p:cNvPr id="1026" name="Picture 2" descr="Resultado de imagen para CONSTRUCCIONES DE BAMB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30" y="2216815"/>
            <a:ext cx="4780320" cy="320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esultado de imagen para CONSTRUCCIONES DE ADO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536" y="2216815"/>
            <a:ext cx="4941496" cy="30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2502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7285" r="26661" b="25859"/>
          <a:stretch/>
        </p:blipFill>
        <p:spPr>
          <a:xfrm>
            <a:off x="4013640" y="1018346"/>
            <a:ext cx="3707027" cy="237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40" y="1156846"/>
            <a:ext cx="3187778" cy="234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96" y="3671480"/>
            <a:ext cx="2267747" cy="131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57" y="3746095"/>
            <a:ext cx="1859461" cy="92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96" y="5130506"/>
            <a:ext cx="2291986" cy="111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00" y="3684226"/>
            <a:ext cx="2748400" cy="184764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306596" y="386441"/>
            <a:ext cx="65821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b="1" dirty="0" smtClean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Vivienda </a:t>
            </a:r>
            <a:r>
              <a:rPr lang="es-NI" b="1" dirty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de </a:t>
            </a:r>
            <a:r>
              <a:rPr lang="es-NI" b="1" dirty="0" smtClean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BAMBU</a:t>
            </a:r>
          </a:p>
          <a:p>
            <a:r>
              <a:rPr lang="es-NI" sz="1600" b="1" dirty="0" smtClean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sistema </a:t>
            </a:r>
            <a:r>
              <a:rPr lang="es-NI" sz="1600" b="1" dirty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constructivo a base de </a:t>
            </a:r>
            <a:r>
              <a:rPr lang="es-NI" sz="1600" b="1" dirty="0" smtClean="0">
                <a:latin typeface="Stencil Std" panose="04020904080802020404" pitchFamily="82" charset="0"/>
                <a:ea typeface="Calibri" panose="020F0502020204030204" pitchFamily="34" charset="0"/>
                <a:cs typeface="Segoe UI" panose="020B0502040204020203" pitchFamily="34" charset="0"/>
              </a:rPr>
              <a:t>bambú.</a:t>
            </a:r>
            <a:endParaRPr lang="es-NI" sz="1600" b="1" dirty="0">
              <a:latin typeface="Stencil Std" panose="04020904080802020404" pitchFamily="8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07653" y="435553"/>
            <a:ext cx="31350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Stencil Std" panose="04020904080802020404" pitchFamily="82" charset="0"/>
              </a:rPr>
              <a:t>AREA 60M2</a:t>
            </a:r>
          </a:p>
          <a:p>
            <a:r>
              <a:rPr lang="es-MX" sz="1400" dirty="0" smtClean="0">
                <a:latin typeface="Stencil Std" panose="04020904080802020404" pitchFamily="82" charset="0"/>
              </a:rPr>
              <a:t> </a:t>
            </a:r>
          </a:p>
          <a:p>
            <a:r>
              <a:rPr lang="es-MX" sz="1400" b="1" dirty="0" smtClean="0">
                <a:latin typeface="Courier New,Bold"/>
              </a:rPr>
              <a:t>Ambientes:</a:t>
            </a:r>
          </a:p>
          <a:p>
            <a:r>
              <a:rPr lang="es-MX" sz="1400" dirty="0" smtClean="0">
                <a:latin typeface="Courier New,Bold"/>
              </a:rPr>
              <a:t>Sala Comedor</a:t>
            </a:r>
          </a:p>
          <a:p>
            <a:r>
              <a:rPr lang="es-MX" sz="1400" dirty="0" smtClean="0">
                <a:latin typeface="Courier New,Bold"/>
              </a:rPr>
              <a:t>Cocina</a:t>
            </a:r>
          </a:p>
          <a:p>
            <a:r>
              <a:rPr lang="es-MX" sz="1400" dirty="0" smtClean="0">
                <a:latin typeface="Courier New,Bold"/>
              </a:rPr>
              <a:t>Dormitorio 1 Dormitorio 2</a:t>
            </a:r>
          </a:p>
          <a:p>
            <a:r>
              <a:rPr lang="es-MX" sz="1400" dirty="0" smtClean="0">
                <a:latin typeface="Courier New,Bold"/>
              </a:rPr>
              <a:t>Servicio Sanitario</a:t>
            </a:r>
          </a:p>
          <a:p>
            <a:r>
              <a:rPr lang="es-MX" sz="1400" dirty="0" smtClean="0">
                <a:latin typeface="Courier New,Bold"/>
              </a:rPr>
              <a:t>Área de Planchado</a:t>
            </a:r>
          </a:p>
          <a:p>
            <a:r>
              <a:rPr lang="es-MX" sz="1400" dirty="0" smtClean="0">
                <a:latin typeface="Courier New,Bold"/>
              </a:rPr>
              <a:t>Área de Lavandería</a:t>
            </a:r>
          </a:p>
          <a:p>
            <a:r>
              <a:rPr lang="es-MX" sz="1400" dirty="0" smtClean="0">
                <a:latin typeface="Courier New,Bold"/>
              </a:rPr>
              <a:t>Porche</a:t>
            </a:r>
          </a:p>
          <a:p>
            <a:endParaRPr lang="es-MX" sz="1400" dirty="0" smtClean="0">
              <a:latin typeface="Courier New,Bold"/>
            </a:endParaRPr>
          </a:p>
          <a:p>
            <a:r>
              <a:rPr lang="es-MX" sz="1400" b="1" dirty="0" smtClean="0">
                <a:latin typeface="Courier New,Bold"/>
              </a:rPr>
              <a:t>Sistema Estructural:</a:t>
            </a:r>
          </a:p>
          <a:p>
            <a:r>
              <a:rPr lang="es-MX" sz="1400" dirty="0" smtClean="0">
                <a:latin typeface="Courier New,Bold"/>
              </a:rPr>
              <a:t>A base de Bambú (GUADUA – ASPER).</a:t>
            </a:r>
          </a:p>
          <a:p>
            <a:endParaRPr lang="es-MX" sz="1400" dirty="0" smtClean="0">
              <a:latin typeface="Courier New,Bold"/>
            </a:endParaRPr>
          </a:p>
          <a:p>
            <a:r>
              <a:rPr lang="es-MX" sz="1400" b="1" dirty="0" smtClean="0">
                <a:latin typeface="Courier New,Bold"/>
              </a:rPr>
              <a:t>Paredes</a:t>
            </a:r>
          </a:p>
          <a:p>
            <a:r>
              <a:rPr lang="es-MX" sz="1400" dirty="0" smtClean="0">
                <a:latin typeface="Courier New,Bold"/>
              </a:rPr>
              <a:t>Construidas utilizando sistema denominado </a:t>
            </a:r>
            <a:r>
              <a:rPr lang="es-MX" sz="1400" dirty="0" err="1" smtClean="0">
                <a:latin typeface="Courier New,Bold"/>
              </a:rPr>
              <a:t>esterillado</a:t>
            </a:r>
            <a:r>
              <a:rPr lang="es-MX" sz="1400" dirty="0" smtClean="0">
                <a:latin typeface="Courier New,Bold"/>
              </a:rPr>
              <a:t> de </a:t>
            </a:r>
            <a:r>
              <a:rPr lang="es-MX" sz="1400" dirty="0" smtClean="0">
                <a:latin typeface="Courier New,Bold"/>
              </a:rPr>
              <a:t>bambú </a:t>
            </a:r>
            <a:r>
              <a:rPr lang="es-MX" sz="1400" dirty="0" smtClean="0">
                <a:latin typeface="Courier New,Bold"/>
              </a:rPr>
              <a:t>y posteriormente repellado.</a:t>
            </a:r>
          </a:p>
          <a:p>
            <a:endParaRPr lang="es-MX" sz="1400" dirty="0" smtClean="0">
              <a:latin typeface="Courier New,Bold"/>
            </a:endParaRPr>
          </a:p>
          <a:p>
            <a:r>
              <a:rPr lang="es-MX" sz="1400" b="1" dirty="0" smtClean="0">
                <a:latin typeface="Courier New,Bold"/>
              </a:rPr>
              <a:t>Estructura de Techo:</a:t>
            </a:r>
          </a:p>
          <a:p>
            <a:r>
              <a:rPr lang="es-MX" sz="1400" dirty="0" smtClean="0">
                <a:latin typeface="Courier New,Bold"/>
              </a:rPr>
              <a:t>Diseñada a base de </a:t>
            </a:r>
            <a:r>
              <a:rPr lang="es-MX" sz="1400" dirty="0" smtClean="0">
                <a:latin typeface="Courier New,Bold"/>
              </a:rPr>
              <a:t>Bambú </a:t>
            </a:r>
            <a:r>
              <a:rPr lang="es-MX" sz="1400" dirty="0" smtClean="0">
                <a:latin typeface="Courier New,Bold"/>
              </a:rPr>
              <a:t>unidos por cortes típicos fijadas por medio de pasadores</a:t>
            </a:r>
          </a:p>
          <a:p>
            <a:endParaRPr lang="es-MX" sz="1400" dirty="0" smtClean="0">
              <a:latin typeface="Courier New,Bold"/>
            </a:endParaRPr>
          </a:p>
          <a:p>
            <a:r>
              <a:rPr lang="es-MX" sz="1400" b="1" dirty="0" smtClean="0">
                <a:latin typeface="Courier New,Bold"/>
              </a:rPr>
              <a:t>Cielo Falso</a:t>
            </a:r>
          </a:p>
          <a:p>
            <a:r>
              <a:rPr lang="es-MX" sz="1400" dirty="0" smtClean="0">
                <a:latin typeface="Courier New,Bold"/>
              </a:rPr>
              <a:t>Esterillado de Bambú</a:t>
            </a:r>
            <a:endParaRPr lang="es-NI" sz="1400" dirty="0">
              <a:latin typeface="Courier New,Bold"/>
            </a:endParaRPr>
          </a:p>
        </p:txBody>
      </p:sp>
    </p:spTree>
    <p:extLst>
      <p:ext uri="{BB962C8B-B14F-4D97-AF65-F5344CB8AC3E}">
        <p14:creationId xmlns:p14="http://schemas.microsoft.com/office/powerpoint/2010/main" val="4138333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30" y="934525"/>
            <a:ext cx="3368788" cy="1875903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08" y="3039863"/>
            <a:ext cx="3306215" cy="1966844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38" y="952249"/>
            <a:ext cx="3551756" cy="1858179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2" y="4479669"/>
            <a:ext cx="2479591" cy="159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4" y="5236142"/>
            <a:ext cx="2344746" cy="115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73" y="3023234"/>
            <a:ext cx="2188702" cy="125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/>
          <p:cNvSpPr/>
          <p:nvPr/>
        </p:nvSpPr>
        <p:spPr>
          <a:xfrm>
            <a:off x="428545" y="458023"/>
            <a:ext cx="3212757" cy="571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Stencil Std" panose="0402090408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AREA 60M2</a:t>
            </a:r>
          </a:p>
          <a:p>
            <a:pPr>
              <a:spcAft>
                <a:spcPts val="1000"/>
              </a:spcAft>
            </a:pP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dobe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reforzado con varillas de bambú de 2cm de espesor, con bloques de adobe de 30cm de grosor.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Ambientes</a:t>
            </a:r>
            <a:endParaRPr lang="es-NI" sz="1400" dirty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Porche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habitaciones,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ervicio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sanitario,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Área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de sala, cocina y comedor,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área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de lavado.</a:t>
            </a:r>
          </a:p>
          <a:p>
            <a:pPr>
              <a:spcAft>
                <a:spcPts val="1000"/>
              </a:spcAft>
            </a:pP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La estructura de techo es de madera y la cubierta de </a:t>
            </a: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arquiteja. </a:t>
            </a: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Puertas, ventanas y dinteles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se proponen de madera </a:t>
            </a:r>
            <a:endParaRPr lang="es-NI" sz="1400" dirty="0" smtClean="0">
              <a:solidFill>
                <a:srgbClr val="000000"/>
              </a:solidFill>
              <a:latin typeface="Courier New,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NI" sz="1400" dirty="0" smtClean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NI" sz="1400" dirty="0">
                <a:solidFill>
                  <a:srgbClr val="000000"/>
                </a:solidFill>
                <a:latin typeface="Courier New,Bold"/>
                <a:ea typeface="Calibri" panose="020F0502020204030204" pitchFamily="34" charset="0"/>
                <a:cs typeface="Times New Roman" panose="02020603050405020304" pitchFamily="18" charset="0"/>
              </a:rPr>
              <a:t>proteger la vivienda de adobe, se incluye un bordillo de concreto de 5m, aleros de 80cm para protección de la lluvia, y repello y fino a con cal para proteger la vivienda de agentes externos como insectos.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22756" y="424710"/>
            <a:ext cx="385156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NI" dirty="0">
                <a:solidFill>
                  <a:srgbClr val="000000"/>
                </a:solidFill>
                <a:latin typeface="Stencil Std" panose="0402090408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VIVIENDA ADOBE </a:t>
            </a:r>
            <a:r>
              <a:rPr lang="es-NI" dirty="0" smtClean="0">
                <a:solidFill>
                  <a:srgbClr val="000000"/>
                </a:solidFill>
                <a:latin typeface="Stencil Std" panose="0402090408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REFORZADO</a:t>
            </a:r>
            <a:endParaRPr lang="es-NI" sz="1100" dirty="0">
              <a:solidFill>
                <a:srgbClr val="000000"/>
              </a:solidFill>
              <a:latin typeface="Stencil Std" panose="04020904080802020404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56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9" y="564321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r="25041"/>
          <a:stretch/>
        </p:blipFill>
        <p:spPr>
          <a:xfrm>
            <a:off x="3319924" y="1223517"/>
            <a:ext cx="4209880" cy="465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9" y="2651296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41" y="4562085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1216363" y="1494322"/>
            <a:ext cx="2300438" cy="411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b="1" dirty="0" smtClean="0">
                <a:latin typeface="Stencil Std" panose="04020904080802020404" pitchFamily="82" charset="0"/>
              </a:rPr>
              <a:t>AREA 38 M2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endParaRPr lang="es-ES" sz="1400" b="1" dirty="0" smtClean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b="1" dirty="0" smtClean="0">
                <a:latin typeface="Courier New,Bold"/>
              </a:rPr>
              <a:t>Ambientes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Porche</a:t>
            </a:r>
            <a:r>
              <a:rPr lang="es-ES" sz="1400" dirty="0">
                <a:latin typeface="Courier New,Bold"/>
              </a:rPr>
              <a:t>, </a:t>
            </a:r>
            <a:endParaRPr lang="es-ES" sz="1400" dirty="0" smtClean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Sala </a:t>
            </a:r>
            <a:r>
              <a:rPr lang="es-ES" sz="1400" dirty="0">
                <a:latin typeface="Courier New,Bold"/>
              </a:rPr>
              <a:t>– Comedor, </a:t>
            </a:r>
            <a:endParaRPr lang="es-ES" sz="1400" dirty="0" smtClean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cocina</a:t>
            </a:r>
            <a:r>
              <a:rPr lang="es-ES" sz="1400" dirty="0">
                <a:latin typeface="Courier New,Bold"/>
              </a:rPr>
              <a:t>, </a:t>
            </a:r>
            <a:endParaRPr lang="es-ES" sz="1400" dirty="0" smtClean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dos </a:t>
            </a:r>
            <a:r>
              <a:rPr lang="es-ES" sz="1400" dirty="0">
                <a:latin typeface="Courier New,Bold"/>
              </a:rPr>
              <a:t>dormitorios</a:t>
            </a:r>
            <a:r>
              <a:rPr lang="es-ES" sz="1400" dirty="0" smtClean="0">
                <a:latin typeface="Courier New,Bold"/>
              </a:rPr>
              <a:t>,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Servicio sanitario completo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endParaRPr lang="es-NI" sz="1400" dirty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>
                <a:latin typeface="Courier New,Bold"/>
              </a:rPr>
              <a:t> </a:t>
            </a:r>
            <a:r>
              <a:rPr lang="es-ES" sz="1400" b="1" dirty="0" smtClean="0">
                <a:latin typeface="Courier New,Bold"/>
              </a:rPr>
              <a:t>Acabados</a:t>
            </a:r>
            <a:endParaRPr lang="es-NI" sz="1400" dirty="0">
              <a:latin typeface="Courier New,Bold"/>
            </a:endParaRP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Piso </a:t>
            </a:r>
            <a:r>
              <a:rPr lang="es-ES" sz="1400" dirty="0">
                <a:latin typeface="Courier New,Bold"/>
              </a:rPr>
              <a:t>concreto fino </a:t>
            </a:r>
            <a:r>
              <a:rPr lang="es-ES" sz="1400" dirty="0" smtClean="0">
                <a:latin typeface="Courier New,Bold"/>
              </a:rPr>
              <a:t>integral 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puertas </a:t>
            </a:r>
            <a:r>
              <a:rPr lang="es-ES" sz="1400" dirty="0">
                <a:latin typeface="Courier New,Bold"/>
              </a:rPr>
              <a:t>exteriores </a:t>
            </a:r>
            <a:r>
              <a:rPr lang="es-ES" sz="1400" dirty="0" smtClean="0">
                <a:latin typeface="Courier New,Bold"/>
              </a:rPr>
              <a:t>metálicas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 smtClean="0">
                <a:latin typeface="Courier New,Bold"/>
              </a:rPr>
              <a:t>puertas </a:t>
            </a:r>
            <a:r>
              <a:rPr lang="es-ES" sz="1400" dirty="0">
                <a:latin typeface="Courier New,Bold"/>
              </a:rPr>
              <a:t>interiores de </a:t>
            </a:r>
            <a:r>
              <a:rPr lang="es-ES" sz="1400" dirty="0" smtClean="0">
                <a:latin typeface="Courier New,Bold"/>
              </a:rPr>
              <a:t>fibrán </a:t>
            </a:r>
            <a:r>
              <a:rPr lang="es-ES" sz="1400" dirty="0">
                <a:latin typeface="Courier New,Bold"/>
              </a:rPr>
              <a:t>ventanas de aluminio y </a:t>
            </a:r>
            <a:r>
              <a:rPr lang="es-ES" sz="1400" dirty="0" smtClean="0">
                <a:latin typeface="Courier New,Bold"/>
              </a:rPr>
              <a:t>vidrio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>
                <a:latin typeface="Courier New,Bold"/>
              </a:rPr>
              <a:t>P</a:t>
            </a:r>
            <a:r>
              <a:rPr lang="es-ES" sz="1400" dirty="0" smtClean="0">
                <a:latin typeface="Courier New,Bold"/>
              </a:rPr>
              <a:t>aredes </a:t>
            </a:r>
            <a:r>
              <a:rPr lang="es-ES" sz="1400" dirty="0">
                <a:latin typeface="Courier New,Bold"/>
              </a:rPr>
              <a:t>sisadas en la cara </a:t>
            </a:r>
            <a:r>
              <a:rPr lang="es-ES" sz="1400" dirty="0" smtClean="0">
                <a:latin typeface="Courier New,Bold"/>
              </a:rPr>
              <a:t>externa</a:t>
            </a:r>
          </a:p>
          <a:p>
            <a:pPr lvl="0" defTabSz="1005840">
              <a:lnSpc>
                <a:spcPct val="85000"/>
              </a:lnSpc>
              <a:spcAft>
                <a:spcPts val="220"/>
              </a:spcAft>
              <a:buClr>
                <a:srgbClr val="1CADE4"/>
              </a:buClr>
              <a:buSzPct val="100000"/>
            </a:pPr>
            <a:r>
              <a:rPr lang="es-ES" sz="1400" dirty="0">
                <a:latin typeface="Courier New,Bold"/>
              </a:rPr>
              <a:t>P</a:t>
            </a:r>
            <a:r>
              <a:rPr lang="es-ES" sz="1400" dirty="0" smtClean="0">
                <a:latin typeface="Courier New,Bold"/>
              </a:rPr>
              <a:t>intura.</a:t>
            </a:r>
            <a:endParaRPr lang="es-NI" sz="1400" dirty="0">
              <a:latin typeface="Courier New,Bold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16801" y="329513"/>
            <a:ext cx="381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Stencil Std" panose="04020904080802020404" pitchFamily="82" charset="0"/>
              </a:rPr>
              <a:t>VIVIENDA </a:t>
            </a:r>
            <a:r>
              <a:rPr lang="es-MX" dirty="0" smtClean="0">
                <a:latin typeface="Stencil Std" panose="04020904080802020404" pitchFamily="82" charset="0"/>
              </a:rPr>
              <a:t>i38 mampostería REFORZADA</a:t>
            </a:r>
            <a:endParaRPr lang="es-NI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72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95664" y="279540"/>
            <a:ext cx="3552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dirty="0" smtClean="0">
                <a:latin typeface="Stencil Std" panose="04020904080802020404" pitchFamily="82" charset="0"/>
              </a:rPr>
              <a:t>vivienda i38-ii mampostería CONFINADA</a:t>
            </a:r>
            <a:endParaRPr lang="es-NI" dirty="0">
              <a:latin typeface="Stencil Std" panose="04020904080802020404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298" y="1154597"/>
            <a:ext cx="3832060" cy="21555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013" y="4569304"/>
            <a:ext cx="2671926" cy="150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291" y="4947066"/>
            <a:ext cx="2240692" cy="126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334" y="3512975"/>
            <a:ext cx="2566530" cy="144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2014" y="1154597"/>
            <a:ext cx="2671925" cy="150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014" y="2861951"/>
            <a:ext cx="2671925" cy="150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37386" t="22836" r="35958" b="14923"/>
          <a:stretch/>
        </p:blipFill>
        <p:spPr>
          <a:xfrm>
            <a:off x="6143068" y="1017035"/>
            <a:ext cx="2809235" cy="368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11"/>
          <p:cNvSpPr/>
          <p:nvPr/>
        </p:nvSpPr>
        <p:spPr>
          <a:xfrm>
            <a:off x="184275" y="859635"/>
            <a:ext cx="20473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600" dirty="0" smtClean="0">
                <a:solidFill>
                  <a:srgbClr val="000000"/>
                </a:solidFill>
                <a:latin typeface="Stencil Std" panose="04020904080802020404" pitchFamily="82" charset="0"/>
              </a:rPr>
              <a:t>AREA 38M2</a:t>
            </a:r>
          </a:p>
          <a:p>
            <a:pPr lvl="0"/>
            <a:endParaRPr lang="es-NI" sz="1600" dirty="0" smtClean="0">
              <a:solidFill>
                <a:srgbClr val="000000"/>
              </a:solidFill>
              <a:latin typeface="Stencil Std" panose="04020904080802020404" pitchFamily="82" charset="0"/>
            </a:endParaRPr>
          </a:p>
          <a:p>
            <a:pPr lvl="0"/>
            <a:r>
              <a:rPr lang="es-NI" sz="1400" b="1" dirty="0" smtClean="0">
                <a:solidFill>
                  <a:srgbClr val="000000"/>
                </a:solidFill>
                <a:latin typeface="Courier New,Bold"/>
              </a:rPr>
              <a:t>AMBIENTES</a:t>
            </a:r>
          </a:p>
          <a:p>
            <a:pPr lvl="0"/>
            <a:endParaRPr lang="es-NI" sz="1400" dirty="0" smtClean="0">
              <a:solidFill>
                <a:srgbClr val="000000"/>
              </a:solidFill>
              <a:latin typeface="Courier New,Bold"/>
            </a:endParaRPr>
          </a:p>
          <a:p>
            <a:pPr lvl="0"/>
            <a:r>
              <a:rPr lang="es-NI" sz="1400" dirty="0" smtClean="0">
                <a:solidFill>
                  <a:srgbClr val="000000"/>
                </a:solidFill>
                <a:latin typeface="Courier New,Bold"/>
              </a:rPr>
              <a:t>2 Dormitorios</a:t>
            </a:r>
          </a:p>
          <a:p>
            <a:pPr lvl="0"/>
            <a:r>
              <a:rPr lang="es-NI" sz="1400" dirty="0" smtClean="0">
                <a:solidFill>
                  <a:srgbClr val="000000"/>
                </a:solidFill>
                <a:latin typeface="Courier New,Bold"/>
              </a:rPr>
              <a:t>Baño Compartido</a:t>
            </a:r>
          </a:p>
          <a:p>
            <a:pPr lvl="0"/>
            <a:r>
              <a:rPr lang="es-NI" sz="1400" dirty="0" smtClean="0">
                <a:solidFill>
                  <a:srgbClr val="000000"/>
                </a:solidFill>
                <a:latin typeface="Courier New,Bold"/>
              </a:rPr>
              <a:t>Área De  Usos Múltiples </a:t>
            </a:r>
          </a:p>
          <a:p>
            <a:pPr lvl="0"/>
            <a:r>
              <a:rPr lang="es-NI" sz="1400" dirty="0" smtClean="0">
                <a:solidFill>
                  <a:srgbClr val="000000"/>
                </a:solidFill>
                <a:latin typeface="Courier New,Bold"/>
              </a:rPr>
              <a:t>Porche</a:t>
            </a:r>
            <a:endParaRPr lang="es-NI" sz="1400" dirty="0">
              <a:solidFill>
                <a:srgbClr val="000000"/>
              </a:solidFill>
              <a:latin typeface="Courier New,Bold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4275" y="322319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NI" sz="1400" b="1" dirty="0">
                <a:solidFill>
                  <a:srgbClr val="000000"/>
                </a:solidFill>
                <a:latin typeface="Courier New,Bold"/>
              </a:rPr>
              <a:t>Acabados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Pared frontal y de porche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repellada.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Azulejos en baño.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Piso cerámico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Puertas metálicas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Ventanas de aluminio y vidrio.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Alto relieve en ventanas.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Paredes </a:t>
            </a:r>
            <a:r>
              <a:rPr lang="es-NI" sz="1400" dirty="0" smtClean="0">
                <a:solidFill>
                  <a:srgbClr val="000000"/>
                </a:solidFill>
                <a:latin typeface="Courier New,Bold"/>
              </a:rPr>
              <a:t>con acabado de sisa expuesta.</a:t>
            </a:r>
            <a:endParaRPr lang="es-NI" sz="1400" dirty="0">
              <a:solidFill>
                <a:srgbClr val="000000"/>
              </a:solidFill>
              <a:latin typeface="Courier New,Bold"/>
            </a:endParaRP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Pintura.</a:t>
            </a:r>
          </a:p>
        </p:txBody>
      </p:sp>
    </p:spTree>
    <p:extLst>
      <p:ext uri="{BB962C8B-B14F-4D97-AF65-F5344CB8AC3E}">
        <p14:creationId xmlns:p14="http://schemas.microsoft.com/office/powerpoint/2010/main" val="3811045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16" t="1523" r="1550" b="4440"/>
          <a:stretch/>
        </p:blipFill>
        <p:spPr>
          <a:xfrm>
            <a:off x="3325953" y="1315024"/>
            <a:ext cx="2390574" cy="15127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86" t="1266" r="2486" b="2039"/>
          <a:stretch/>
        </p:blipFill>
        <p:spPr>
          <a:xfrm>
            <a:off x="6044212" y="2918672"/>
            <a:ext cx="2296580" cy="31479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772" t="2310" r="1772" b="4068"/>
          <a:stretch/>
        </p:blipFill>
        <p:spPr>
          <a:xfrm>
            <a:off x="5912881" y="1259301"/>
            <a:ext cx="2284347" cy="15421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36644" y="863817"/>
            <a:ext cx="23311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400" b="1" dirty="0">
                <a:latin typeface="Stencil Std" panose="04020904080802020404" pitchFamily="82" charset="0"/>
              </a:rPr>
              <a:t>Área: </a:t>
            </a:r>
            <a:r>
              <a:rPr lang="es-NI" sz="1400" b="1" dirty="0" smtClean="0">
                <a:latin typeface="Stencil Std" panose="04020904080802020404" pitchFamily="82" charset="0"/>
              </a:rPr>
              <a:t>48m2</a:t>
            </a:r>
          </a:p>
          <a:p>
            <a:endParaRPr lang="es-NI" sz="1400" b="1" dirty="0">
              <a:latin typeface="Stencil Std" panose="04020904080802020404" pitchFamily="82" charset="0"/>
            </a:endParaRPr>
          </a:p>
          <a:p>
            <a:r>
              <a:rPr lang="es-NI" sz="1200" b="1" dirty="0">
                <a:latin typeface="Courier New,Bold"/>
              </a:rPr>
              <a:t>Ambientes en la vivienda:</a:t>
            </a:r>
          </a:p>
          <a:p>
            <a:r>
              <a:rPr lang="es-NI" sz="1200" dirty="0">
                <a:latin typeface="Courier New,Bold"/>
              </a:rPr>
              <a:t>Porche</a:t>
            </a:r>
          </a:p>
          <a:p>
            <a:r>
              <a:rPr lang="es-NI" sz="1200" dirty="0">
                <a:latin typeface="Courier New,Bold"/>
              </a:rPr>
              <a:t>Sala</a:t>
            </a:r>
          </a:p>
          <a:p>
            <a:r>
              <a:rPr lang="es-NI" sz="1200" dirty="0">
                <a:latin typeface="Courier New,Bold"/>
              </a:rPr>
              <a:t>Comedor</a:t>
            </a:r>
          </a:p>
          <a:p>
            <a:r>
              <a:rPr lang="es-NI" sz="1200" dirty="0">
                <a:latin typeface="Courier New,Bold"/>
              </a:rPr>
              <a:t>Cocina</a:t>
            </a:r>
          </a:p>
          <a:p>
            <a:r>
              <a:rPr lang="es-NI" sz="1200" dirty="0">
                <a:latin typeface="Courier New,Bold"/>
              </a:rPr>
              <a:t>Mueble </a:t>
            </a:r>
            <a:r>
              <a:rPr lang="es-NI" sz="1200" dirty="0" err="1">
                <a:latin typeface="Courier New,Bold"/>
              </a:rPr>
              <a:t>pantry</a:t>
            </a:r>
            <a:r>
              <a:rPr lang="es-NI" sz="1200" dirty="0">
                <a:latin typeface="Courier New,Bold"/>
              </a:rPr>
              <a:t> concreto</a:t>
            </a:r>
          </a:p>
          <a:p>
            <a:r>
              <a:rPr lang="es-NI" sz="1200" dirty="0">
                <a:latin typeface="Courier New,Bold"/>
              </a:rPr>
              <a:t>Dos dormitorios.</a:t>
            </a:r>
          </a:p>
          <a:p>
            <a:r>
              <a:rPr lang="es-NI" sz="1200" dirty="0">
                <a:latin typeface="Courier New,Bold"/>
              </a:rPr>
              <a:t>Baño (inodoro, lavamanos, ducha)</a:t>
            </a:r>
          </a:p>
          <a:p>
            <a:r>
              <a:rPr lang="es-NI" sz="1200" dirty="0">
                <a:latin typeface="Courier New,Bold"/>
              </a:rPr>
              <a:t>Lavandero</a:t>
            </a:r>
            <a:r>
              <a:rPr lang="es-NI" sz="1200" dirty="0" smtClean="0">
                <a:latin typeface="Courier New,Bold"/>
              </a:rPr>
              <a:t>.</a:t>
            </a:r>
          </a:p>
          <a:p>
            <a:endParaRPr lang="es-NI" sz="1200" dirty="0">
              <a:latin typeface="Courier New,Bold"/>
            </a:endParaRPr>
          </a:p>
          <a:p>
            <a:r>
              <a:rPr lang="es-NI" sz="1200" b="1" dirty="0">
                <a:latin typeface="Courier New,Bold"/>
              </a:rPr>
              <a:t>Acabados:</a:t>
            </a:r>
          </a:p>
          <a:p>
            <a:r>
              <a:rPr lang="es-NI" sz="1200" dirty="0">
                <a:latin typeface="Courier New,Bold"/>
              </a:rPr>
              <a:t>Fascia de </a:t>
            </a:r>
            <a:r>
              <a:rPr lang="es-NI" sz="1200" dirty="0" err="1">
                <a:latin typeface="Courier New,Bold"/>
              </a:rPr>
              <a:t>plycem</a:t>
            </a:r>
            <a:r>
              <a:rPr lang="es-NI" sz="1200" dirty="0">
                <a:latin typeface="Courier New,Bold"/>
              </a:rPr>
              <a:t> en porche.</a:t>
            </a:r>
          </a:p>
          <a:p>
            <a:r>
              <a:rPr lang="es-NI" sz="1200" dirty="0">
                <a:latin typeface="Courier New,Bold"/>
              </a:rPr>
              <a:t>Azulejos en baño.</a:t>
            </a:r>
          </a:p>
          <a:p>
            <a:r>
              <a:rPr lang="es-NI" sz="1200" dirty="0">
                <a:latin typeface="Courier New,Bold"/>
              </a:rPr>
              <a:t>Piso concreto fino integral,</a:t>
            </a:r>
          </a:p>
          <a:p>
            <a:r>
              <a:rPr lang="es-NI" sz="1200" dirty="0">
                <a:latin typeface="Courier New,Bold"/>
              </a:rPr>
              <a:t>con color y rallado.</a:t>
            </a:r>
          </a:p>
          <a:p>
            <a:r>
              <a:rPr lang="es-NI" sz="1200" dirty="0">
                <a:latin typeface="Courier New,Bold"/>
              </a:rPr>
              <a:t>Puertas exteriores metálicas</a:t>
            </a:r>
          </a:p>
          <a:p>
            <a:r>
              <a:rPr lang="es-NI" sz="1200" dirty="0">
                <a:latin typeface="Courier New,Bold"/>
              </a:rPr>
              <a:t>Ventanas de aluminio y vidrio.</a:t>
            </a:r>
          </a:p>
          <a:p>
            <a:r>
              <a:rPr lang="es-NI" sz="1200" dirty="0">
                <a:latin typeface="Courier New,Bold"/>
              </a:rPr>
              <a:t>Paredes sisadas en ambas caras.</a:t>
            </a:r>
          </a:p>
          <a:p>
            <a:r>
              <a:rPr lang="es-NI" sz="1200" dirty="0">
                <a:latin typeface="Courier New,Bold"/>
              </a:rPr>
              <a:t>Pintura.</a:t>
            </a:r>
            <a:endParaRPr lang="es-NI" dirty="0">
              <a:latin typeface="Courier New,Bol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61" y="1414323"/>
            <a:ext cx="2871208" cy="357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9 Imagen" descr="C:\Users\Proyectos\AppData\Local\Microsoft\Windows\Temporary Internet Files\Content.Word\20170216_1616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99" y="3422022"/>
            <a:ext cx="2670238" cy="1737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/>
          <p:cNvSpPr txBox="1"/>
          <p:nvPr/>
        </p:nvSpPr>
        <p:spPr>
          <a:xfrm>
            <a:off x="2152281" y="194608"/>
            <a:ext cx="626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Stencil Std" panose="04020904080802020404" pitchFamily="82" charset="0"/>
              </a:rPr>
              <a:t>VIVIENDA </a:t>
            </a:r>
            <a:r>
              <a:rPr lang="es-MX" sz="2000" dirty="0" smtClean="0">
                <a:latin typeface="Stencil Std" panose="04020904080802020404" pitchFamily="82" charset="0"/>
              </a:rPr>
              <a:t>i42 </a:t>
            </a:r>
          </a:p>
          <a:p>
            <a:pPr algn="ctr"/>
            <a:r>
              <a:rPr lang="es-MX" sz="2000" dirty="0" smtClean="0">
                <a:latin typeface="Stencil Std" panose="04020904080802020404" pitchFamily="82" charset="0"/>
              </a:rPr>
              <a:t>DE </a:t>
            </a:r>
            <a:r>
              <a:rPr lang="es-MX" sz="2000" dirty="0" smtClean="0">
                <a:latin typeface="Stencil Std" panose="04020904080802020404" pitchFamily="82" charset="0"/>
              </a:rPr>
              <a:t>MAMPOSTERIA REFORZADA</a:t>
            </a:r>
            <a:endParaRPr lang="es-NI" sz="2000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20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577" y="-6000751"/>
            <a:ext cx="1482906" cy="180000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2" t="13536" r="31667" b="32326"/>
          <a:stretch/>
        </p:blipFill>
        <p:spPr bwMode="auto">
          <a:xfrm>
            <a:off x="4497896" y="2158269"/>
            <a:ext cx="3106482" cy="366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37143" r="54674" b="31682"/>
          <a:stretch/>
        </p:blipFill>
        <p:spPr bwMode="auto">
          <a:xfrm>
            <a:off x="8357669" y="327982"/>
            <a:ext cx="2857394" cy="1584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/>
          <a:srcRect l="41796" t="66438" r="34291" b="4273"/>
          <a:stretch/>
        </p:blipFill>
        <p:spPr bwMode="auto">
          <a:xfrm>
            <a:off x="8194989" y="2209255"/>
            <a:ext cx="3408485" cy="191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/>
          <a:srcRect l="15408" t="68644" r="61556" b="5210"/>
          <a:stretch/>
        </p:blipFill>
        <p:spPr bwMode="auto">
          <a:xfrm>
            <a:off x="7956246" y="4197003"/>
            <a:ext cx="3660239" cy="203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5"/>
          <a:srcRect l="68905" t="10706" r="12491" b="66292"/>
          <a:stretch/>
        </p:blipFill>
        <p:spPr bwMode="auto">
          <a:xfrm>
            <a:off x="6326155" y="1004738"/>
            <a:ext cx="1351426" cy="992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771" y="1004738"/>
            <a:ext cx="1783716" cy="992013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/>
          <a:srcRect l="69782" t="33691" r="12681"/>
          <a:stretch/>
        </p:blipFill>
        <p:spPr bwMode="auto">
          <a:xfrm>
            <a:off x="2913391" y="2209255"/>
            <a:ext cx="1471380" cy="317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621587" y="277648"/>
            <a:ext cx="570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Stencil Std" panose="04020904080802020404" pitchFamily="82" charset="0"/>
              </a:rPr>
              <a:t>VIVIENDA </a:t>
            </a:r>
            <a:r>
              <a:rPr lang="es-MX" b="1" dirty="0" smtClean="0">
                <a:latin typeface="Stencil Std" panose="04020904080802020404" pitchFamily="82" charset="0"/>
              </a:rPr>
              <a:t>i-52 </a:t>
            </a:r>
          </a:p>
          <a:p>
            <a:r>
              <a:rPr lang="es-MX" b="1" dirty="0" smtClean="0">
                <a:latin typeface="Stencil Std" panose="04020904080802020404" pitchFamily="82" charset="0"/>
              </a:rPr>
              <a:t>DE </a:t>
            </a:r>
            <a:r>
              <a:rPr lang="es-MX" b="1" dirty="0" smtClean="0">
                <a:latin typeface="Stencil Std" panose="04020904080802020404" pitchFamily="82" charset="0"/>
              </a:rPr>
              <a:t>MAMPOSTERIA CONFINADA</a:t>
            </a:r>
            <a:endParaRPr lang="es-NI" b="1" dirty="0">
              <a:latin typeface="Stencil Std" panose="04020904080802020404" pitchFamily="8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10457" y="1120219"/>
            <a:ext cx="21898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tencil Std" panose="04020904080802020404" pitchFamily="82" charset="0"/>
              </a:rPr>
              <a:t>Área 52 m2</a:t>
            </a:r>
          </a:p>
          <a:p>
            <a:endParaRPr lang="es-MX" dirty="0" smtClean="0">
              <a:latin typeface="Stencil Std" panose="04020904080802020404" pitchFamily="82" charset="0"/>
            </a:endParaRPr>
          </a:p>
          <a:p>
            <a:r>
              <a:rPr lang="es-MX" sz="1400" dirty="0" smtClean="0">
                <a:latin typeface="Courier New,Bold"/>
              </a:rPr>
              <a:t>Ambientes</a:t>
            </a:r>
          </a:p>
          <a:p>
            <a:r>
              <a:rPr lang="es-MX" sz="1400" dirty="0" smtClean="0">
                <a:latin typeface="Courier New,Bold"/>
              </a:rPr>
              <a:t>Porche, </a:t>
            </a:r>
          </a:p>
          <a:p>
            <a:r>
              <a:rPr lang="es-MX" sz="1400" dirty="0" smtClean="0">
                <a:latin typeface="Courier New,Bold"/>
              </a:rPr>
              <a:t>sala comedor,</a:t>
            </a:r>
          </a:p>
          <a:p>
            <a:r>
              <a:rPr lang="es-MX" sz="1400" dirty="0" smtClean="0">
                <a:latin typeface="Courier New,Bold"/>
              </a:rPr>
              <a:t>cocina, </a:t>
            </a:r>
          </a:p>
          <a:p>
            <a:r>
              <a:rPr lang="es-MX" sz="1400" dirty="0" smtClean="0">
                <a:latin typeface="Courier New,Bold"/>
              </a:rPr>
              <a:t>dos dormitorios, </a:t>
            </a:r>
          </a:p>
          <a:p>
            <a:r>
              <a:rPr lang="es-MX" sz="1400" dirty="0" smtClean="0">
                <a:latin typeface="Courier New,Bold"/>
              </a:rPr>
              <a:t>servicio sanitario</a:t>
            </a:r>
          </a:p>
          <a:p>
            <a:r>
              <a:rPr lang="es-MX" sz="1400" dirty="0" smtClean="0">
                <a:latin typeface="Courier New,Bold"/>
              </a:rPr>
              <a:t>área de lavandería. </a:t>
            </a:r>
          </a:p>
          <a:p>
            <a:r>
              <a:rPr lang="es-MX" sz="1400" dirty="0" smtClean="0">
                <a:latin typeface="Courier New,Bold"/>
              </a:rPr>
              <a:t>Cuenta con terraza cubierta de madera. </a:t>
            </a:r>
          </a:p>
          <a:p>
            <a:endParaRPr lang="es-MX" sz="1400" dirty="0">
              <a:latin typeface="Courier New,Bold"/>
            </a:endParaRPr>
          </a:p>
          <a:p>
            <a:r>
              <a:rPr lang="es-MX" sz="1400" dirty="0" smtClean="0">
                <a:latin typeface="Courier New,Bold"/>
              </a:rPr>
              <a:t>Sistema Constructivo:</a:t>
            </a:r>
          </a:p>
          <a:p>
            <a:r>
              <a:rPr lang="es-MX" sz="1400" dirty="0" smtClean="0">
                <a:latin typeface="Courier New,Bold"/>
              </a:rPr>
              <a:t>Mampostería confinada con estructura de techo metálica cubierta de arquiteja, cielo falso, piso cerámico y azulejos en baño.</a:t>
            </a:r>
            <a:endParaRPr lang="es-NI" sz="1400" dirty="0">
              <a:latin typeface="Courier New,Bold"/>
            </a:endParaRPr>
          </a:p>
        </p:txBody>
      </p:sp>
    </p:spTree>
    <p:extLst>
      <p:ext uri="{BB962C8B-B14F-4D97-AF65-F5344CB8AC3E}">
        <p14:creationId xmlns:p14="http://schemas.microsoft.com/office/powerpoint/2010/main" val="2373154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2" y="511379"/>
            <a:ext cx="3200000" cy="18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00" y="3010250"/>
            <a:ext cx="2076303" cy="116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94" y="4494399"/>
            <a:ext cx="2005265" cy="112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6" y="4518992"/>
            <a:ext cx="2088232" cy="117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253" y="2994274"/>
            <a:ext cx="2027677" cy="114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/>
          <p:cNvSpPr txBox="1"/>
          <p:nvPr/>
        </p:nvSpPr>
        <p:spPr>
          <a:xfrm>
            <a:off x="3887891" y="466024"/>
            <a:ext cx="356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Stencil Std" panose="04020904080802020404" pitchFamily="82" charset="0"/>
              </a:rPr>
              <a:t>VIVIENDA i60  </a:t>
            </a:r>
            <a:r>
              <a:rPr lang="es-MX" dirty="0" smtClean="0">
                <a:latin typeface="Stencil Std" panose="04020904080802020404" pitchFamily="82" charset="0"/>
              </a:rPr>
              <a:t>MAMPOSTERIA CONFINADA</a:t>
            </a:r>
            <a:endParaRPr lang="es-NI" dirty="0">
              <a:latin typeface="Stencil Std" panose="04020904080802020404" pitchFamily="8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67412" y="2705025"/>
            <a:ext cx="173589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Stencil Std" panose="04020904080802020404" pitchFamily="82" charset="0"/>
              </a:rPr>
              <a:t>AREA 60m2</a:t>
            </a:r>
          </a:p>
          <a:p>
            <a:endParaRPr lang="es-MX" b="1" dirty="0" smtClean="0">
              <a:latin typeface="Stencil Std" panose="04020904080802020404" pitchFamily="82" charset="0"/>
            </a:endParaRPr>
          </a:p>
          <a:p>
            <a:r>
              <a:rPr lang="es-MX" sz="1400" dirty="0" smtClean="0">
                <a:latin typeface="Courier New,Bold"/>
              </a:rPr>
              <a:t>Porche</a:t>
            </a:r>
          </a:p>
          <a:p>
            <a:r>
              <a:rPr lang="es-MX" sz="1400" dirty="0" smtClean="0">
                <a:latin typeface="Courier New,Bold"/>
              </a:rPr>
              <a:t>Sala Comedor</a:t>
            </a:r>
          </a:p>
          <a:p>
            <a:r>
              <a:rPr lang="es-MX" sz="1400" dirty="0" smtClean="0">
                <a:latin typeface="Courier New,Bold"/>
              </a:rPr>
              <a:t>Dormitorio Principal</a:t>
            </a:r>
          </a:p>
          <a:p>
            <a:r>
              <a:rPr lang="es-MX" sz="1400" dirty="0" smtClean="0">
                <a:latin typeface="Courier New,Bold"/>
              </a:rPr>
              <a:t>Dormitorio 1</a:t>
            </a:r>
          </a:p>
          <a:p>
            <a:r>
              <a:rPr lang="es-MX" sz="1400" dirty="0" smtClean="0">
                <a:latin typeface="Courier New,Bold"/>
              </a:rPr>
              <a:t>Servicio Sanitario</a:t>
            </a:r>
          </a:p>
          <a:p>
            <a:r>
              <a:rPr lang="es-MX" sz="1400" dirty="0" smtClean="0">
                <a:latin typeface="Courier New,Bold"/>
              </a:rPr>
              <a:t>Área De Lavandería</a:t>
            </a:r>
            <a:endParaRPr lang="es-NI" sz="1400" dirty="0">
              <a:latin typeface="Courier New,Bold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2154" r="2545"/>
          <a:stretch/>
        </p:blipFill>
        <p:spPr>
          <a:xfrm>
            <a:off x="4246605" y="1289930"/>
            <a:ext cx="2916195" cy="40705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88" y="987958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991288" y="3166717"/>
            <a:ext cx="21328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400" b="1" dirty="0">
                <a:solidFill>
                  <a:srgbClr val="000000"/>
                </a:solidFill>
                <a:latin typeface="Courier New,Bold"/>
              </a:rPr>
              <a:t>Acabados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Pared frontal y de porche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repellada.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Azulejos en baño.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Piso cerámico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Puertas metálicas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Ventanas de aluminio y vidrio.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Alto relieve en ventanas.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Paredes repello y fino ambas caras.</a:t>
            </a:r>
          </a:p>
          <a:p>
            <a:pPr lvl="0"/>
            <a:r>
              <a:rPr lang="es-NI" sz="1400" dirty="0">
                <a:solidFill>
                  <a:srgbClr val="000000"/>
                </a:solidFill>
                <a:latin typeface="Courier New,Bold"/>
              </a:rPr>
              <a:t>Pintura.</a:t>
            </a:r>
          </a:p>
        </p:txBody>
      </p:sp>
    </p:spTree>
    <p:extLst>
      <p:ext uri="{BB962C8B-B14F-4D97-AF65-F5344CB8AC3E}">
        <p14:creationId xmlns:p14="http://schemas.microsoft.com/office/powerpoint/2010/main" val="583340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75" y="1251693"/>
            <a:ext cx="3200000" cy="18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51" y="890119"/>
            <a:ext cx="3008306" cy="16921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95" y="3234895"/>
            <a:ext cx="2077472" cy="116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40" y="3136589"/>
            <a:ext cx="2661824" cy="149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8842" y="2270765"/>
            <a:ext cx="5034244" cy="283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75" y="4980449"/>
            <a:ext cx="2174789" cy="122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17" y="4633865"/>
            <a:ext cx="2195716" cy="123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/>
          <p:cNvSpPr txBox="1"/>
          <p:nvPr/>
        </p:nvSpPr>
        <p:spPr>
          <a:xfrm>
            <a:off x="6249966" y="167001"/>
            <a:ext cx="57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tencil Std" panose="04020904080802020404" pitchFamily="82" charset="0"/>
              </a:rPr>
              <a:t>VIVIENDA </a:t>
            </a:r>
            <a:r>
              <a:rPr lang="es-MX" dirty="0" smtClean="0">
                <a:latin typeface="Stencil Std" panose="04020904080802020404" pitchFamily="82" charset="0"/>
              </a:rPr>
              <a:t>i60-II </a:t>
            </a:r>
          </a:p>
          <a:p>
            <a:r>
              <a:rPr lang="es-MX" dirty="0" smtClean="0">
                <a:latin typeface="Stencil Std" panose="04020904080802020404" pitchFamily="82" charset="0"/>
              </a:rPr>
              <a:t>MAMPOSTERÍA </a:t>
            </a:r>
            <a:r>
              <a:rPr lang="es-MX" dirty="0" smtClean="0">
                <a:latin typeface="Stencil Std" panose="04020904080802020404" pitchFamily="82" charset="0"/>
              </a:rPr>
              <a:t>CONFINADA</a:t>
            </a:r>
            <a:endParaRPr lang="es-NI" dirty="0">
              <a:latin typeface="Stencil Std" panose="04020904080802020404" pitchFamily="8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22600" y="593293"/>
            <a:ext cx="21250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tencil Std" panose="04020904080802020404" pitchFamily="82" charset="0"/>
              </a:rPr>
              <a:t>Área 60m2</a:t>
            </a:r>
          </a:p>
          <a:p>
            <a:endParaRPr lang="es-MX" dirty="0" smtClean="0">
              <a:latin typeface="Stencil Std" panose="04020904080802020404" pitchFamily="82" charset="0"/>
            </a:endParaRPr>
          </a:p>
          <a:p>
            <a:r>
              <a:rPr lang="es-MX" sz="1400" dirty="0" smtClean="0">
                <a:latin typeface="Courier New,Bold"/>
              </a:rPr>
              <a:t>Ambientes</a:t>
            </a:r>
          </a:p>
          <a:p>
            <a:r>
              <a:rPr lang="es-MX" sz="1400" dirty="0" smtClean="0">
                <a:latin typeface="Courier New,Bold"/>
              </a:rPr>
              <a:t>Porche </a:t>
            </a:r>
          </a:p>
          <a:p>
            <a:r>
              <a:rPr lang="es-MX" sz="1400" dirty="0" smtClean="0">
                <a:latin typeface="Courier New,Bold"/>
              </a:rPr>
              <a:t>Sala Comedor</a:t>
            </a:r>
          </a:p>
          <a:p>
            <a:r>
              <a:rPr lang="es-MX" sz="1400" dirty="0" smtClean="0">
                <a:latin typeface="Courier New,Bold"/>
              </a:rPr>
              <a:t>Cocina</a:t>
            </a:r>
          </a:p>
          <a:p>
            <a:r>
              <a:rPr lang="es-MX" sz="1400" dirty="0" smtClean="0">
                <a:latin typeface="Courier New,Bold"/>
              </a:rPr>
              <a:t>Dormitorio Principal</a:t>
            </a:r>
          </a:p>
          <a:p>
            <a:r>
              <a:rPr lang="es-MX" sz="1400" dirty="0" smtClean="0">
                <a:latin typeface="Courier New,Bold"/>
              </a:rPr>
              <a:t>Dormitorio 1</a:t>
            </a:r>
          </a:p>
          <a:p>
            <a:r>
              <a:rPr lang="es-MX" sz="1400" dirty="0" smtClean="0">
                <a:latin typeface="Courier New,Bold"/>
              </a:rPr>
              <a:t>Dormitorio 2</a:t>
            </a:r>
          </a:p>
          <a:p>
            <a:r>
              <a:rPr lang="es-MX" sz="1400" dirty="0" smtClean="0">
                <a:latin typeface="Courier New,Bold"/>
              </a:rPr>
              <a:t>S/S Compartido</a:t>
            </a:r>
          </a:p>
          <a:p>
            <a:r>
              <a:rPr lang="es-MX" sz="1400" dirty="0" smtClean="0">
                <a:latin typeface="Courier New,Bold"/>
              </a:rPr>
              <a:t>Área De Lavandería</a:t>
            </a:r>
            <a:endParaRPr lang="es-NI" sz="1400" dirty="0">
              <a:latin typeface="Courier New,Bold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9598" y="3208370"/>
            <a:ext cx="25409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400" b="1" dirty="0" smtClean="0">
                <a:latin typeface="Courier New,Bold"/>
              </a:rPr>
              <a:t>Acabados</a:t>
            </a:r>
            <a:endParaRPr lang="es-NI" sz="1400" b="1" dirty="0">
              <a:latin typeface="Courier New,Bold"/>
            </a:endParaRPr>
          </a:p>
          <a:p>
            <a:r>
              <a:rPr lang="es-NI" sz="1400" dirty="0">
                <a:latin typeface="Courier New,Bold"/>
              </a:rPr>
              <a:t>Pared frontal y de porche</a:t>
            </a:r>
          </a:p>
          <a:p>
            <a:r>
              <a:rPr lang="es-NI" sz="1400" dirty="0">
                <a:latin typeface="Courier New,Bold"/>
              </a:rPr>
              <a:t>repellada.</a:t>
            </a:r>
          </a:p>
          <a:p>
            <a:r>
              <a:rPr lang="es-NI" sz="1400" dirty="0">
                <a:latin typeface="Courier New,Bold"/>
              </a:rPr>
              <a:t>Azulejos en baño.</a:t>
            </a:r>
          </a:p>
          <a:p>
            <a:r>
              <a:rPr lang="es-NI" sz="1400" dirty="0">
                <a:latin typeface="Courier New,Bold"/>
              </a:rPr>
              <a:t>Piso </a:t>
            </a:r>
            <a:r>
              <a:rPr lang="es-NI" sz="1400" dirty="0" smtClean="0">
                <a:latin typeface="Courier New,Bold"/>
              </a:rPr>
              <a:t>cerámico</a:t>
            </a:r>
          </a:p>
          <a:p>
            <a:r>
              <a:rPr lang="es-NI" sz="1400" dirty="0" smtClean="0">
                <a:latin typeface="Courier New,Bold"/>
              </a:rPr>
              <a:t>Puertas metálicas</a:t>
            </a:r>
            <a:endParaRPr lang="es-NI" sz="1400" dirty="0">
              <a:latin typeface="Courier New,Bold"/>
            </a:endParaRPr>
          </a:p>
          <a:p>
            <a:r>
              <a:rPr lang="es-NI" sz="1400" dirty="0">
                <a:latin typeface="Courier New,Bold"/>
              </a:rPr>
              <a:t>Ventanas de aluminio y vidrio.</a:t>
            </a:r>
          </a:p>
          <a:p>
            <a:r>
              <a:rPr lang="es-NI" sz="1400" dirty="0">
                <a:latin typeface="Courier New,Bold"/>
              </a:rPr>
              <a:t>Alto relieve en ventanas.</a:t>
            </a:r>
          </a:p>
          <a:p>
            <a:r>
              <a:rPr lang="es-NI" sz="1400" dirty="0">
                <a:latin typeface="Courier New,Bold"/>
              </a:rPr>
              <a:t>Paredes </a:t>
            </a:r>
            <a:r>
              <a:rPr lang="es-NI" sz="1400" dirty="0" smtClean="0">
                <a:latin typeface="Courier New,Bold"/>
              </a:rPr>
              <a:t>repello y fino ambas caras</a:t>
            </a:r>
            <a:r>
              <a:rPr lang="es-NI" sz="1400" dirty="0">
                <a:latin typeface="Courier New,Bold"/>
              </a:rPr>
              <a:t>.</a:t>
            </a:r>
          </a:p>
          <a:p>
            <a:r>
              <a:rPr lang="es-NI" sz="1400" dirty="0">
                <a:latin typeface="Courier New,Bold"/>
              </a:rPr>
              <a:t>Pintura.</a:t>
            </a:r>
          </a:p>
        </p:txBody>
      </p:sp>
    </p:spTree>
    <p:extLst>
      <p:ext uri="{BB962C8B-B14F-4D97-AF65-F5344CB8AC3E}">
        <p14:creationId xmlns:p14="http://schemas.microsoft.com/office/powerpoint/2010/main" val="187962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39" t="1757" r="2439" b="5384"/>
          <a:stretch/>
        </p:blipFill>
        <p:spPr>
          <a:xfrm>
            <a:off x="4283676" y="1174307"/>
            <a:ext cx="3525795" cy="224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82" t="932" r="2282" b="2884"/>
          <a:stretch/>
        </p:blipFill>
        <p:spPr>
          <a:xfrm>
            <a:off x="8357034" y="983564"/>
            <a:ext cx="3295135" cy="462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439" t="1351" r="2439" b="3109"/>
          <a:stretch/>
        </p:blipFill>
        <p:spPr>
          <a:xfrm>
            <a:off x="4283676" y="3605742"/>
            <a:ext cx="3525795" cy="246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3608173" y="423489"/>
            <a:ext cx="5438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b="1" dirty="0" smtClean="0">
                <a:latin typeface="Stencil Std" panose="04020904080802020404" pitchFamily="82" charset="0"/>
              </a:rPr>
              <a:t>MODELO </a:t>
            </a:r>
            <a:r>
              <a:rPr lang="es-NI" b="1" dirty="0">
                <a:latin typeface="Stencil Std" panose="04020904080802020404" pitchFamily="82" charset="0"/>
              </a:rPr>
              <a:t>DE VIVIENDA (Occidente</a:t>
            </a:r>
            <a:r>
              <a:rPr lang="es-NI" b="1" dirty="0" smtClean="0">
                <a:latin typeface="Stencil Std" panose="04020904080802020404" pitchFamily="82" charset="0"/>
              </a:rPr>
              <a:t>)</a:t>
            </a:r>
          </a:p>
          <a:p>
            <a:r>
              <a:rPr lang="es-NI" b="1" dirty="0" smtClean="0">
                <a:latin typeface="Stencil Std" panose="04020904080802020404" pitchFamily="82" charset="0"/>
              </a:rPr>
              <a:t>Mampostería reforzada </a:t>
            </a:r>
            <a:endParaRPr lang="es-NI" dirty="0">
              <a:latin typeface="Stencil Std" panose="04020904080802020404" pitchFamily="8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94270" y="798898"/>
            <a:ext cx="338215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400" b="1" dirty="0">
                <a:latin typeface="Stencil Std" panose="04020904080802020404" pitchFamily="82" charset="0"/>
              </a:rPr>
              <a:t>Área: </a:t>
            </a:r>
            <a:r>
              <a:rPr lang="es-NI" sz="1400" b="1" dirty="0" smtClean="0">
                <a:latin typeface="Stencil Std" panose="04020904080802020404" pitchFamily="82" charset="0"/>
              </a:rPr>
              <a:t>48m2</a:t>
            </a:r>
          </a:p>
          <a:p>
            <a:endParaRPr lang="es-NI" sz="1400" b="1" dirty="0">
              <a:latin typeface="Stencil Std" panose="04020904080802020404" pitchFamily="82" charset="0"/>
            </a:endParaRPr>
          </a:p>
          <a:p>
            <a:r>
              <a:rPr lang="es-NI" sz="1400" b="1" dirty="0">
                <a:latin typeface="Courier New,Bold"/>
              </a:rPr>
              <a:t>Ambientes en la vivienda:</a:t>
            </a:r>
          </a:p>
          <a:p>
            <a:r>
              <a:rPr lang="es-NI" sz="1400" dirty="0">
                <a:latin typeface="Courier New,Bold"/>
              </a:rPr>
              <a:t>Porche</a:t>
            </a:r>
          </a:p>
          <a:p>
            <a:r>
              <a:rPr lang="es-NI" sz="1400" dirty="0">
                <a:latin typeface="Courier New,Bold"/>
              </a:rPr>
              <a:t>Sala</a:t>
            </a:r>
          </a:p>
          <a:p>
            <a:r>
              <a:rPr lang="es-NI" sz="1400" dirty="0">
                <a:latin typeface="Courier New,Bold"/>
              </a:rPr>
              <a:t>Comedor</a:t>
            </a:r>
          </a:p>
          <a:p>
            <a:r>
              <a:rPr lang="es-NI" sz="1400" dirty="0">
                <a:latin typeface="Courier New,Bold"/>
              </a:rPr>
              <a:t>Cocina</a:t>
            </a:r>
          </a:p>
          <a:p>
            <a:r>
              <a:rPr lang="es-NI" sz="1400" dirty="0">
                <a:latin typeface="Courier New,Bold"/>
              </a:rPr>
              <a:t>Mueble </a:t>
            </a:r>
            <a:r>
              <a:rPr lang="es-NI" sz="1400" dirty="0" err="1">
                <a:latin typeface="Courier New,Bold"/>
              </a:rPr>
              <a:t>pantry</a:t>
            </a:r>
            <a:r>
              <a:rPr lang="es-NI" sz="1400" dirty="0">
                <a:latin typeface="Courier New,Bold"/>
              </a:rPr>
              <a:t> concreto</a:t>
            </a:r>
          </a:p>
          <a:p>
            <a:r>
              <a:rPr lang="es-NI" sz="1400" dirty="0">
                <a:latin typeface="Courier New,Bold"/>
              </a:rPr>
              <a:t>Dos dormitorios.</a:t>
            </a:r>
          </a:p>
          <a:p>
            <a:r>
              <a:rPr lang="es-NI" sz="1400" dirty="0">
                <a:latin typeface="Courier New,Bold"/>
              </a:rPr>
              <a:t>Baño (inodoro, lavamanos, ducha)</a:t>
            </a:r>
          </a:p>
          <a:p>
            <a:r>
              <a:rPr lang="es-NI" sz="1400" dirty="0">
                <a:latin typeface="Courier New,Bold"/>
              </a:rPr>
              <a:t>Lavandero</a:t>
            </a:r>
            <a:r>
              <a:rPr lang="es-NI" sz="1400" dirty="0" smtClean="0">
                <a:latin typeface="Courier New,Bold"/>
              </a:rPr>
              <a:t>.</a:t>
            </a:r>
          </a:p>
          <a:p>
            <a:endParaRPr lang="es-NI" sz="1400" dirty="0">
              <a:latin typeface="Courier New,Bold"/>
            </a:endParaRPr>
          </a:p>
          <a:p>
            <a:r>
              <a:rPr lang="es-NI" sz="1400" b="1" dirty="0">
                <a:latin typeface="Courier New,Bold"/>
              </a:rPr>
              <a:t>Acabados:</a:t>
            </a:r>
          </a:p>
          <a:p>
            <a:r>
              <a:rPr lang="es-NI" sz="1400" dirty="0">
                <a:latin typeface="Courier New,Bold"/>
              </a:rPr>
              <a:t>Pared frontal y de porche</a:t>
            </a:r>
          </a:p>
          <a:p>
            <a:r>
              <a:rPr lang="es-NI" sz="1400" dirty="0">
                <a:latin typeface="Courier New,Bold"/>
              </a:rPr>
              <a:t>repellada.</a:t>
            </a:r>
          </a:p>
          <a:p>
            <a:r>
              <a:rPr lang="es-NI" sz="1400" dirty="0">
                <a:latin typeface="Courier New,Bold"/>
              </a:rPr>
              <a:t>Azulejos en baño.</a:t>
            </a:r>
          </a:p>
          <a:p>
            <a:r>
              <a:rPr lang="es-NI" sz="1400" dirty="0">
                <a:latin typeface="Courier New,Bold"/>
              </a:rPr>
              <a:t>Piso concreto fino integral,</a:t>
            </a:r>
          </a:p>
          <a:p>
            <a:r>
              <a:rPr lang="es-NI" sz="1400" dirty="0">
                <a:latin typeface="Courier New,Bold"/>
              </a:rPr>
              <a:t>con color y rallado.</a:t>
            </a:r>
          </a:p>
          <a:p>
            <a:r>
              <a:rPr lang="es-NI" sz="1400" dirty="0">
                <a:latin typeface="Courier New,Bold"/>
              </a:rPr>
              <a:t>Puertas exteriores metálicas</a:t>
            </a:r>
          </a:p>
          <a:p>
            <a:r>
              <a:rPr lang="es-NI" sz="1400" dirty="0">
                <a:latin typeface="Courier New,Bold"/>
              </a:rPr>
              <a:t>Ventanas de aluminio y vidrio.</a:t>
            </a:r>
          </a:p>
          <a:p>
            <a:r>
              <a:rPr lang="es-NI" sz="1400" dirty="0">
                <a:latin typeface="Courier New,Bold"/>
              </a:rPr>
              <a:t>Alto relieve en ventanas.</a:t>
            </a:r>
          </a:p>
          <a:p>
            <a:r>
              <a:rPr lang="es-NI" sz="1400" dirty="0">
                <a:latin typeface="Courier New,Bold"/>
              </a:rPr>
              <a:t>Paredes sisadas en ambas caras.</a:t>
            </a:r>
          </a:p>
          <a:p>
            <a:r>
              <a:rPr lang="es-NI" sz="1400" dirty="0">
                <a:latin typeface="Courier New,Bold"/>
              </a:rPr>
              <a:t>Pintura.</a:t>
            </a:r>
          </a:p>
        </p:txBody>
      </p:sp>
    </p:spTree>
    <p:extLst>
      <p:ext uri="{BB962C8B-B14F-4D97-AF65-F5344CB8AC3E}">
        <p14:creationId xmlns:p14="http://schemas.microsoft.com/office/powerpoint/2010/main" val="4135298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69" t="1824" r="2852" b="5858"/>
          <a:stretch/>
        </p:blipFill>
        <p:spPr>
          <a:xfrm>
            <a:off x="4011827" y="1070919"/>
            <a:ext cx="3286897" cy="20841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61" t="1290" r="2686" b="2619"/>
          <a:stretch/>
        </p:blipFill>
        <p:spPr>
          <a:xfrm>
            <a:off x="8073081" y="1441622"/>
            <a:ext cx="3188043" cy="4415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086" t="2229" r="2466" b="3804"/>
          <a:stretch/>
        </p:blipFill>
        <p:spPr>
          <a:xfrm>
            <a:off x="4127157" y="3731741"/>
            <a:ext cx="3188043" cy="21830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8724" y="607015"/>
            <a:ext cx="23692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400" b="1" dirty="0">
                <a:latin typeface="Stencil Std" panose="04020904080802020404" pitchFamily="82" charset="0"/>
              </a:rPr>
              <a:t>Área: </a:t>
            </a:r>
            <a:r>
              <a:rPr lang="es-NI" sz="1400" b="1" dirty="0" smtClean="0">
                <a:latin typeface="Stencil Std" panose="04020904080802020404" pitchFamily="82" charset="0"/>
              </a:rPr>
              <a:t>48m2</a:t>
            </a:r>
          </a:p>
          <a:p>
            <a:endParaRPr lang="es-NI" sz="1400" b="1" dirty="0">
              <a:latin typeface="Stencil Std" panose="04020904080802020404" pitchFamily="82" charset="0"/>
            </a:endParaRPr>
          </a:p>
          <a:p>
            <a:r>
              <a:rPr lang="es-NI" sz="1400" b="1" dirty="0">
                <a:latin typeface="Courier New,Bold"/>
              </a:rPr>
              <a:t>Ambientes en la vivienda:</a:t>
            </a:r>
          </a:p>
          <a:p>
            <a:r>
              <a:rPr lang="es-NI" sz="1400" dirty="0">
                <a:latin typeface="Courier New,Bold"/>
              </a:rPr>
              <a:t>Porche</a:t>
            </a:r>
          </a:p>
          <a:p>
            <a:r>
              <a:rPr lang="es-NI" sz="1400" dirty="0">
                <a:latin typeface="Courier New,Bold"/>
              </a:rPr>
              <a:t>Sala</a:t>
            </a:r>
          </a:p>
          <a:p>
            <a:r>
              <a:rPr lang="es-NI" sz="1400" dirty="0">
                <a:latin typeface="Courier New,Bold"/>
              </a:rPr>
              <a:t>Comedor</a:t>
            </a:r>
          </a:p>
          <a:p>
            <a:r>
              <a:rPr lang="es-NI" sz="1400" dirty="0">
                <a:latin typeface="Courier New,Bold"/>
              </a:rPr>
              <a:t>Cocina</a:t>
            </a:r>
          </a:p>
          <a:p>
            <a:r>
              <a:rPr lang="es-NI" sz="1400" dirty="0">
                <a:latin typeface="Courier New,Bold"/>
              </a:rPr>
              <a:t>Mueble </a:t>
            </a:r>
            <a:r>
              <a:rPr lang="es-NI" sz="1400" dirty="0" err="1">
                <a:latin typeface="Courier New,Bold"/>
              </a:rPr>
              <a:t>pantry</a:t>
            </a:r>
            <a:r>
              <a:rPr lang="es-NI" sz="1400" dirty="0">
                <a:latin typeface="Courier New,Bold"/>
              </a:rPr>
              <a:t> concreto</a:t>
            </a:r>
          </a:p>
          <a:p>
            <a:r>
              <a:rPr lang="es-NI" sz="1400" dirty="0">
                <a:latin typeface="Courier New,Bold"/>
              </a:rPr>
              <a:t>Dos dormitorios.</a:t>
            </a:r>
          </a:p>
          <a:p>
            <a:r>
              <a:rPr lang="es-NI" sz="1400" dirty="0">
                <a:latin typeface="Courier New,Bold"/>
              </a:rPr>
              <a:t>Baño (inodoro, lavamanos, ducha)</a:t>
            </a:r>
          </a:p>
          <a:p>
            <a:r>
              <a:rPr lang="es-NI" sz="1400" dirty="0">
                <a:latin typeface="Courier New,Bold"/>
              </a:rPr>
              <a:t>Lavandero</a:t>
            </a:r>
            <a:r>
              <a:rPr lang="es-NI" sz="1400" dirty="0" smtClean="0">
                <a:latin typeface="Courier New,Bold"/>
              </a:rPr>
              <a:t>.</a:t>
            </a:r>
          </a:p>
          <a:p>
            <a:endParaRPr lang="es-NI" sz="1400" dirty="0">
              <a:latin typeface="Courier New,Bold"/>
            </a:endParaRPr>
          </a:p>
          <a:p>
            <a:r>
              <a:rPr lang="es-NI" sz="1400" b="1" dirty="0">
                <a:latin typeface="Courier New,Bold"/>
              </a:rPr>
              <a:t>Acabados:</a:t>
            </a:r>
          </a:p>
          <a:p>
            <a:r>
              <a:rPr lang="es-NI" sz="1400" dirty="0">
                <a:latin typeface="Courier New,Bold"/>
              </a:rPr>
              <a:t>Fascia de </a:t>
            </a:r>
            <a:r>
              <a:rPr lang="es-NI" sz="1400" dirty="0" err="1">
                <a:latin typeface="Courier New,Bold"/>
              </a:rPr>
              <a:t>plycem</a:t>
            </a:r>
            <a:r>
              <a:rPr lang="es-NI" sz="1400" dirty="0">
                <a:latin typeface="Courier New,Bold"/>
              </a:rPr>
              <a:t> en porche.</a:t>
            </a:r>
          </a:p>
          <a:p>
            <a:r>
              <a:rPr lang="es-NI" sz="1400" dirty="0">
                <a:latin typeface="Courier New,Bold"/>
              </a:rPr>
              <a:t>Azulejos en baño.</a:t>
            </a:r>
          </a:p>
          <a:p>
            <a:r>
              <a:rPr lang="es-NI" sz="1400" dirty="0">
                <a:latin typeface="Courier New,Bold"/>
              </a:rPr>
              <a:t>Piso concreto fino integral,</a:t>
            </a:r>
          </a:p>
          <a:p>
            <a:r>
              <a:rPr lang="es-NI" sz="1400" dirty="0">
                <a:latin typeface="Courier New,Bold"/>
              </a:rPr>
              <a:t>con color y rallado.</a:t>
            </a:r>
          </a:p>
          <a:p>
            <a:r>
              <a:rPr lang="es-NI" sz="1400" dirty="0">
                <a:latin typeface="Courier New,Bold"/>
              </a:rPr>
              <a:t>Puertas exteriores metálicas</a:t>
            </a:r>
          </a:p>
          <a:p>
            <a:r>
              <a:rPr lang="es-NI" sz="1400" dirty="0">
                <a:latin typeface="Courier New,Bold"/>
              </a:rPr>
              <a:t>Ventanas de aluminio y vidrio.</a:t>
            </a:r>
          </a:p>
          <a:p>
            <a:r>
              <a:rPr lang="es-NI" sz="1400" dirty="0">
                <a:latin typeface="Courier New,Bold"/>
              </a:rPr>
              <a:t>Paredes sisadas en ambas caras.</a:t>
            </a:r>
          </a:p>
          <a:p>
            <a:r>
              <a:rPr lang="es-NI" sz="1400" dirty="0">
                <a:latin typeface="Courier New,Bold"/>
              </a:rPr>
              <a:t>Pintura.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283902" y="299238"/>
            <a:ext cx="308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NI" sz="1400" b="1" dirty="0" smtClean="0">
                <a:latin typeface="Stencil Std" panose="04020904080802020404" pitchFamily="82" charset="0"/>
              </a:rPr>
              <a:t>MODELO </a:t>
            </a:r>
            <a:r>
              <a:rPr lang="es-NI" sz="1400" b="1" dirty="0">
                <a:latin typeface="Stencil Std" panose="04020904080802020404" pitchFamily="82" charset="0"/>
              </a:rPr>
              <a:t>DE VIVIENDA (Rural</a:t>
            </a:r>
            <a:r>
              <a:rPr lang="es-NI" sz="1400" b="1" dirty="0" smtClean="0">
                <a:latin typeface="Stencil Std" panose="04020904080802020404" pitchFamily="82" charset="0"/>
              </a:rPr>
              <a:t>)</a:t>
            </a:r>
          </a:p>
          <a:p>
            <a:r>
              <a:rPr lang="es-NI" sz="1400" b="1" dirty="0" smtClean="0">
                <a:latin typeface="Stencil Std" panose="04020904080802020404" pitchFamily="82" charset="0"/>
              </a:rPr>
              <a:t>Mampostería reforzada </a:t>
            </a:r>
            <a:endParaRPr lang="es-NI" sz="1400" dirty="0">
              <a:latin typeface="Stencil Std" panose="0402090408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63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</TotalTime>
  <Words>830</Words>
  <Application>Microsoft Office PowerPoint</Application>
  <PresentationFormat>Panorámica</PresentationFormat>
  <Paragraphs>252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Calibri</vt:lpstr>
      <vt:lpstr>Courier New,Bold</vt:lpstr>
      <vt:lpstr>Segoe UI</vt:lpstr>
      <vt:lpstr>Stencil Std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CONSTRUCCION CON SISTEMAS ALTERNATIVOS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Contreras</dc:creator>
  <cp:lastModifiedBy>Isaac Boza</cp:lastModifiedBy>
  <cp:revision>61</cp:revision>
  <dcterms:created xsi:type="dcterms:W3CDTF">2017-10-25T17:54:08Z</dcterms:created>
  <dcterms:modified xsi:type="dcterms:W3CDTF">2017-10-25T21:17:43Z</dcterms:modified>
</cp:coreProperties>
</file>